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15" r:id="rId1"/>
  </p:sldMasterIdLst>
  <p:sldIdLst>
    <p:sldId id="266" r:id="rId2"/>
    <p:sldId id="258" r:id="rId3"/>
    <p:sldId id="263" r:id="rId4"/>
    <p:sldId id="265" r:id="rId5"/>
    <p:sldId id="260" r:id="rId6"/>
    <p:sldId id="261" r:id="rId7"/>
    <p:sldId id="264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1441961F-621C-4172-85E4-051C96CCEF6B}">
          <p14:sldIdLst>
            <p14:sldId id="266"/>
            <p14:sldId id="258"/>
            <p14:sldId id="263"/>
            <p14:sldId id="265"/>
            <p14:sldId id="260"/>
            <p14:sldId id="261"/>
            <p14:sldId id="264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00"/>
    <a:srgbClr val="00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DM%20CIUDAD%20CARIBE\Downloads\ASAMBLEA%20202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%20CIUDAD%20CARIBE\Downloads\ASAMBLEA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%20CIUDAD%20CARIBE\Desktop\ASAMBLEA%202022\GESTION%20ADMINISTRACION%202021\CORTE%20CARTERA%20A%20DICIEMBRE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%20CIUDAD%20CARIBE\Downloads\ASAMBLEA%20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baseline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en-US" sz="3600" dirty="0">
                <a:ln>
                  <a:solidFill>
                    <a:sysClr val="windowText" lastClr="0000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RECAUDO AÑO 2021</a:t>
            </a:r>
          </a:p>
        </c:rich>
      </c:tx>
      <c:layout>
        <c:manualLayout>
          <c:xMode val="edge"/>
          <c:yMode val="edge"/>
          <c:x val="0.31830854828719196"/>
          <c:y val="2.95748323436151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baseline="0">
              <a:ln>
                <a:solidFill>
                  <a:sysClr val="windowText" lastClr="000000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98765572270041"/>
          <c:y val="0.2164893955129111"/>
          <c:w val="0.75914838796655149"/>
          <c:h val="0.7276621502497832"/>
        </c:manualLayout>
      </c:layout>
      <c:pie3DChart>
        <c:varyColors val="1"/>
        <c:ser>
          <c:idx val="0"/>
          <c:order val="0"/>
          <c:tx>
            <c:strRef>
              <c:f>RECAUDO!$C$3</c:f>
              <c:strCache>
                <c:ptCount val="1"/>
                <c:pt idx="0">
                  <c:v>RECAUDO</c:v>
                </c:pt>
              </c:strCache>
            </c:strRef>
          </c:tx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4C4-4A36-BBE6-51208EACB7B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4C4-4A36-BBE6-51208EACB7B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4C4-4A36-BBE6-51208EACB7B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4C4-4A36-BBE6-51208EACB7B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84C4-4A36-BBE6-51208EACB7B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84C4-4A36-BBE6-51208EACB7B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84C4-4A36-BBE6-51208EACB7B0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84C4-4A36-BBE6-51208EACB7B0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84C4-4A36-BBE6-51208EACB7B0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84C4-4A36-BBE6-51208EACB7B0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84C4-4A36-BBE6-51208EACB7B0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84C4-4A36-BBE6-51208EACB7B0}"/>
              </c:ext>
            </c:extLst>
          </c:dPt>
          <c:dLbls>
            <c:dLbl>
              <c:idx val="0"/>
              <c:layout>
                <c:manualLayout>
                  <c:x val="6.5894282179293452E-3"/>
                  <c:y val="-4.02471598431105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C4-4A36-BBE6-51208EACB7B0}"/>
                </c:ext>
              </c:extLst>
            </c:dLbl>
            <c:dLbl>
              <c:idx val="1"/>
              <c:layout>
                <c:manualLayout>
                  <c:x val="-2.5511345063464384E-2"/>
                  <c:y val="5.719359017276237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C4-4A36-BBE6-51208EACB7B0}"/>
                </c:ext>
              </c:extLst>
            </c:dLbl>
            <c:dLbl>
              <c:idx val="4"/>
              <c:layout>
                <c:manualLayout>
                  <c:x val="-4.23987683979812E-3"/>
                  <c:y val="-0.11024727721598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22513555196069"/>
                      <c:h val="0.11793779206983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4C4-4A36-BBE6-51208EACB7B0}"/>
                </c:ext>
              </c:extLst>
            </c:dLbl>
            <c:dLbl>
              <c:idx val="8"/>
              <c:layout>
                <c:manualLayout>
                  <c:x val="1.9030864608610684E-2"/>
                  <c:y val="-8.65637117205858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59317429217571"/>
                      <c:h val="0.102411232662874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84C4-4A36-BBE6-51208EACB7B0}"/>
                </c:ext>
              </c:extLst>
            </c:dLbl>
            <c:dLbl>
              <c:idx val="11"/>
              <c:layout>
                <c:manualLayout>
                  <c:x val="5.2343190867644905E-2"/>
                  <c:y val="-1.64443974952932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4C4-4A36-BBE6-51208EACB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RECAUDO!$B$4:$B$15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 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RECAUDO!$C$4:$C$15</c:f>
              <c:numCache>
                <c:formatCode>_("$"* #,##0_);_("$"* \(#,##0\);_("$"* "-"_);_(@_)</c:formatCode>
                <c:ptCount val="12"/>
                <c:pt idx="0">
                  <c:v>36912754</c:v>
                </c:pt>
                <c:pt idx="1">
                  <c:v>42414098</c:v>
                </c:pt>
                <c:pt idx="2">
                  <c:v>54741365</c:v>
                </c:pt>
                <c:pt idx="3">
                  <c:v>42228729</c:v>
                </c:pt>
                <c:pt idx="4">
                  <c:v>37310524</c:v>
                </c:pt>
                <c:pt idx="5">
                  <c:v>47107382</c:v>
                </c:pt>
                <c:pt idx="6">
                  <c:v>100354084</c:v>
                </c:pt>
                <c:pt idx="7">
                  <c:v>46743511</c:v>
                </c:pt>
                <c:pt idx="8">
                  <c:v>48903310</c:v>
                </c:pt>
                <c:pt idx="9">
                  <c:v>57594310</c:v>
                </c:pt>
                <c:pt idx="10">
                  <c:v>70182104</c:v>
                </c:pt>
                <c:pt idx="11">
                  <c:v>46948960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4C4-4A36-BBE6-51208EACB7B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en-US" sz="18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en-US" sz="28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GASTOS AÑO 2021 </a:t>
            </a:r>
            <a:endParaRPr lang="en-US" sz="1800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38801013757436209"/>
          <c:y val="3.2665189523569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3369791099882134E-2"/>
          <c:y val="9.0992465699645309E-2"/>
          <c:w val="0.90886895701156445"/>
          <c:h val="0.85871889583411565"/>
        </c:manualLayout>
      </c:layout>
      <c:lineChart>
        <c:grouping val="standard"/>
        <c:varyColors val="0"/>
        <c:ser>
          <c:idx val="0"/>
          <c:order val="0"/>
          <c:tx>
            <c:strRef>
              <c:f>GASTO!$C$2</c:f>
              <c:strCache>
                <c:ptCount val="1"/>
                <c:pt idx="0">
                  <c:v> GASTOS AÑO 2021 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4.9062653816416453E-2"/>
                  <c:y val="-3.2969628154634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80-44BF-828F-9D773488FC5E}"/>
                </c:ext>
              </c:extLst>
            </c:dLbl>
            <c:dLbl>
              <c:idx val="3"/>
              <c:layout>
                <c:manualLayout>
                  <c:x val="-5.4984765713016484E-2"/>
                  <c:y val="-3.685227290795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80-44BF-828F-9D773488FC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GASTO!$B$3:$B$14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 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GASTO!$C$3:$C$14</c:f>
              <c:numCache>
                <c:formatCode>_("$"* #,##0_);_("$"* \(#,##0\);_("$"* "-"_);_(@_)</c:formatCode>
                <c:ptCount val="12"/>
                <c:pt idx="0">
                  <c:v>41746669</c:v>
                </c:pt>
                <c:pt idx="1">
                  <c:v>37037467</c:v>
                </c:pt>
                <c:pt idx="2">
                  <c:v>52538675</c:v>
                </c:pt>
                <c:pt idx="3">
                  <c:v>37085334</c:v>
                </c:pt>
                <c:pt idx="4">
                  <c:v>39905900</c:v>
                </c:pt>
                <c:pt idx="5">
                  <c:v>51473615</c:v>
                </c:pt>
                <c:pt idx="6">
                  <c:v>85743977</c:v>
                </c:pt>
                <c:pt idx="7">
                  <c:v>52767433</c:v>
                </c:pt>
                <c:pt idx="8">
                  <c:v>46345692</c:v>
                </c:pt>
                <c:pt idx="9">
                  <c:v>48117573</c:v>
                </c:pt>
                <c:pt idx="10">
                  <c:v>78677814</c:v>
                </c:pt>
                <c:pt idx="11">
                  <c:v>47175347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80-44BF-828F-9D773488FC5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31074832"/>
        <c:axId val="131071088"/>
      </c:lineChart>
      <c:catAx>
        <c:axId val="13107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1071088"/>
        <c:crosses val="autoZero"/>
        <c:auto val="1"/>
        <c:lblAlgn val="ctr"/>
        <c:lblOffset val="100"/>
        <c:noMultiLvlLbl val="0"/>
      </c:catAx>
      <c:valAx>
        <c:axId val="131071088"/>
        <c:scaling>
          <c:orientation val="minMax"/>
        </c:scaling>
        <c:delete val="0"/>
        <c:axPos val="l"/>
        <c:numFmt formatCode="_(&quot;$&quot;* #,##0_);_(&quot;$&quot;* \(#,##0\);_(&quot;$&quot;* &quot;-&quot;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107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 sz="28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RECAUDOS VS GASTOS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 RECAUDO </c:v>
                </c:pt>
              </c:strCache>
            </c:strRef>
          </c:tx>
          <c:spPr>
            <a:gradFill flip="none" rotWithShape="1">
              <a:gsLst>
                <a:gs pos="0">
                  <a:srgbClr val="66FF33">
                    <a:shade val="30000"/>
                    <a:satMod val="115000"/>
                  </a:srgbClr>
                </a:gs>
                <a:gs pos="50000">
                  <a:srgbClr val="66FF33">
                    <a:shade val="67500"/>
                    <a:satMod val="115000"/>
                  </a:srgbClr>
                </a:gs>
                <a:gs pos="100000">
                  <a:srgbClr val="66F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5196138391235099E-3"/>
                  <c:y val="0.176051638588744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DF-4CB5-A149-B9B41D6A129C}"/>
                </c:ext>
              </c:extLst>
            </c:dLbl>
            <c:dLbl>
              <c:idx val="1"/>
              <c:layout>
                <c:manualLayout>
                  <c:x val="1.2368583797155227E-3"/>
                  <c:y val="2.98801112609157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DF-4CB5-A149-B9B41D6A129C}"/>
                </c:ext>
              </c:extLst>
            </c:dLbl>
            <c:dLbl>
              <c:idx val="2"/>
              <c:layout>
                <c:manualLayout>
                  <c:x val="-4.4156910712988074E-3"/>
                  <c:y val="0.171755076329105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DF-4CB5-A149-B9B41D6A129C}"/>
                </c:ext>
              </c:extLst>
            </c:dLbl>
            <c:dLbl>
              <c:idx val="3"/>
              <c:layout>
                <c:manualLayout>
                  <c:x val="-6.6235366069482115E-3"/>
                  <c:y val="0.176051638588744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DF-4CB5-A149-B9B41D6A129C}"/>
                </c:ext>
              </c:extLst>
            </c:dLbl>
            <c:dLbl>
              <c:idx val="4"/>
              <c:layout>
                <c:manualLayout>
                  <c:x val="-4.4156910712988074E-3"/>
                  <c:y val="0.176051638588744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DF-4CB5-A149-B9B41D6A129C}"/>
                </c:ext>
              </c:extLst>
            </c:dLbl>
            <c:dLbl>
              <c:idx val="5"/>
              <c:layout>
                <c:manualLayout>
                  <c:x val="-6.6235366069482115E-3"/>
                  <c:y val="0.176051638588744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1DF-4CB5-A149-B9B41D6A129C}"/>
                </c:ext>
              </c:extLst>
            </c:dLbl>
            <c:dLbl>
              <c:idx val="6"/>
              <c:layout>
                <c:manualLayout>
                  <c:x val="-1.1039227678247018E-3"/>
                  <c:y val="0.189736189385698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DF-4CB5-A149-B9B41D6A129C}"/>
                </c:ext>
              </c:extLst>
            </c:dLbl>
            <c:dLbl>
              <c:idx val="7"/>
              <c:layout>
                <c:manualLayout>
                  <c:x val="-3.3117683034741057E-3"/>
                  <c:y val="0.176051638588745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1DF-4CB5-A149-B9B41D6A129C}"/>
                </c:ext>
              </c:extLst>
            </c:dLbl>
            <c:dLbl>
              <c:idx val="8"/>
              <c:layout>
                <c:manualLayout>
                  <c:x val="-5.5196138391235905E-3"/>
                  <c:y val="0.176051638588745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1DF-4CB5-A149-B9B41D6A129C}"/>
                </c:ext>
              </c:extLst>
            </c:dLbl>
            <c:dLbl>
              <c:idx val="9"/>
              <c:layout>
                <c:manualLayout>
                  <c:x val="-3.3117683034741057E-3"/>
                  <c:y val="0.176051638588745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DF-4CB5-A149-B9B41D6A129C}"/>
                </c:ext>
              </c:extLst>
            </c:dLbl>
            <c:dLbl>
              <c:idx val="10"/>
              <c:layout>
                <c:manualLayout>
                  <c:x val="-4.4156910712988074E-3"/>
                  <c:y val="0.176051638588745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1DF-4CB5-A149-B9B41D6A129C}"/>
                </c:ext>
              </c:extLst>
            </c:dLbl>
            <c:dLbl>
              <c:idx val="11"/>
              <c:layout>
                <c:manualLayout>
                  <c:x val="-5.5196138391235099E-3"/>
                  <c:y val="0.176051638588745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1DF-4CB5-A149-B9B41D6A12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0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Hoja1!$A$5:$A$16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 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Hoja1!$B$5:$B$16</c:f>
              <c:numCache>
                <c:formatCode>_-"$"\ * #,##0_-;\-"$"\ * #,##0_-;_-"$"\ * "-"??_-;_-@_-</c:formatCode>
                <c:ptCount val="12"/>
                <c:pt idx="0">
                  <c:v>36912754</c:v>
                </c:pt>
                <c:pt idx="1">
                  <c:v>42414098</c:v>
                </c:pt>
                <c:pt idx="2">
                  <c:v>54741365</c:v>
                </c:pt>
                <c:pt idx="3">
                  <c:v>42228729</c:v>
                </c:pt>
                <c:pt idx="4">
                  <c:v>37310524</c:v>
                </c:pt>
                <c:pt idx="5">
                  <c:v>47107382</c:v>
                </c:pt>
                <c:pt idx="6">
                  <c:v>100354084</c:v>
                </c:pt>
                <c:pt idx="7">
                  <c:v>46743511</c:v>
                </c:pt>
                <c:pt idx="8">
                  <c:v>48903310</c:v>
                </c:pt>
                <c:pt idx="9">
                  <c:v>57594310</c:v>
                </c:pt>
                <c:pt idx="10">
                  <c:v>70182104</c:v>
                </c:pt>
                <c:pt idx="11">
                  <c:v>46948960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DF-4CB5-A149-B9B41D6A129C}"/>
            </c:ext>
          </c:extLst>
        </c:ser>
        <c:ser>
          <c:idx val="1"/>
          <c:order val="1"/>
          <c:tx>
            <c:strRef>
              <c:f>Hoja1!$C$4</c:f>
              <c:strCache>
                <c:ptCount val="1"/>
                <c:pt idx="0">
                  <c:v> GASTO 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9050">
              <a:solidFill>
                <a:srgbClr val="FFFF0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9.06267906827906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DF-4CB5-A149-B9B41D6A129C}"/>
                </c:ext>
              </c:extLst>
            </c:dLbl>
            <c:dLbl>
              <c:idx val="11"/>
              <c:layout>
                <c:manualLayout>
                  <c:x val="2.4737167594312266E-3"/>
                  <c:y val="0.122626797401952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DF-4CB5-A149-B9B41D6A12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Hoja1!$A$5:$A$16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 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Hoja1!$C$5:$C$16</c:f>
              <c:numCache>
                <c:formatCode>_("$"* #,##0_);_("$"* \(#,##0\);_("$"* "-"_);_(@_)</c:formatCode>
                <c:ptCount val="12"/>
                <c:pt idx="0">
                  <c:v>41746669</c:v>
                </c:pt>
                <c:pt idx="1">
                  <c:v>37037467</c:v>
                </c:pt>
                <c:pt idx="2">
                  <c:v>52538675</c:v>
                </c:pt>
                <c:pt idx="3">
                  <c:v>37085334</c:v>
                </c:pt>
                <c:pt idx="4">
                  <c:v>39905900</c:v>
                </c:pt>
                <c:pt idx="5">
                  <c:v>51473615</c:v>
                </c:pt>
                <c:pt idx="6">
                  <c:v>85743977</c:v>
                </c:pt>
                <c:pt idx="7">
                  <c:v>52767433</c:v>
                </c:pt>
                <c:pt idx="8">
                  <c:v>46345692</c:v>
                </c:pt>
                <c:pt idx="9">
                  <c:v>48117573</c:v>
                </c:pt>
                <c:pt idx="10">
                  <c:v>78677814</c:v>
                </c:pt>
                <c:pt idx="11">
                  <c:v>47175347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DF-4CB5-A149-B9B41D6A12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383181536"/>
        <c:axId val="383175296"/>
      </c:barChart>
      <c:catAx>
        <c:axId val="38318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3175296"/>
        <c:crosses val="autoZero"/>
        <c:auto val="1"/>
        <c:lblAlgn val="ctr"/>
        <c:lblOffset val="100"/>
        <c:noMultiLvlLbl val="0"/>
      </c:catAx>
      <c:valAx>
        <c:axId val="38317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\ * #,##0_-;\-&quot;$&quot;\ * #,##0_-;_-&quot;$&quot;\ 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31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pivotSource>
    <c:name>[CORTE CARTERA A DICIEMBRE 2021.xlsx]Hoja4!TablaDinámica1</c:name>
    <c:fmtId val="3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effectLst>
                  <a:reflection blurRad="6350" stA="55000" endA="300" endPos="45500" dir="5400000" sy="-100000" algn="bl" rotWithShape="0"/>
                </a:effectLst>
              </a:rPr>
              <a:t>CORTE</a:t>
            </a:r>
            <a:r>
              <a:rPr lang="en-US" sz="2800" baseline="0" dirty="0">
                <a:effectLst>
                  <a:reflection blurRad="6350" stA="55000" endA="300" endPos="45500" dir="5400000" sy="-100000" algn="bl" rotWithShape="0"/>
                </a:effectLst>
              </a:rPr>
              <a:t> CARTERA A DICIEMBRE AÑO 2021</a:t>
            </a:r>
            <a:endParaRPr lang="en-US" sz="2800" dirty="0">
              <a:effectLst>
                <a:reflection blurRad="6350" stA="55000" endA="300" endPos="45500" dir="5400000" sy="-100000" algn="bl" rotWithShape="0"/>
              </a:effectLs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/>
        </c:spPr>
        <c:marker>
          <c:symbol val="none"/>
        </c:marker>
        <c:dLbl>
          <c:idx val="0"/>
          <c:numFmt formatCode="&quot;$&quot;\ #,##0" sourceLinked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-5400000" spcFirstLastPara="1" vertOverflow="clip" horzOverflow="clip" vert="horz" wrap="square" lIns="36000" tIns="0" rIns="72000" bIns="108000" anchor="ctr" anchorCtr="0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dk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  <c:spPr>
          <a:gradFill rotWithShape="1"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/>
        </c:spPr>
        <c:marker>
          <c:symbol val="none"/>
        </c:marker>
        <c:dLbl>
          <c:idx val="0"/>
          <c:numFmt formatCode="&quot;$&quot;\ #,##0" sourceLinked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-5400000" spcFirstLastPara="1" vertOverflow="clip" horzOverflow="clip" vert="horz" wrap="square" lIns="36000" tIns="0" rIns="72000" bIns="108000" anchor="ctr" anchorCtr="0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dk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0"/>
        <c:spPr>
          <a:gradFill rotWithShape="1"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/>
        </c:spPr>
        <c:marker>
          <c:symbol val="none"/>
        </c:marker>
        <c:dLbl>
          <c:idx val="0"/>
          <c:numFmt formatCode="&quot;$&quot;\ #,##0" sourceLinked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-5400000" spcFirstLastPara="1" vertOverflow="clip" horzOverflow="clip" vert="horz" wrap="square" lIns="36000" tIns="0" rIns="72000" bIns="108000" anchor="ctr" anchorCtr="0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dk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separator>;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view3D>
      <c:rotX val="0"/>
      <c:rotY val="30"/>
      <c:depthPercent val="13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Hoja4!$B$3</c:f>
              <c:strCache>
                <c:ptCount val="1"/>
                <c:pt idx="0">
                  <c:v>Total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5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5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92D05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contourW="28575">
              <a:contourClr>
                <a:srgbClr val="92D050"/>
              </a:contourClr>
            </a:sp3d>
          </c:spPr>
          <c:invertIfNegative val="0"/>
          <c:dLbls>
            <c:numFmt formatCode="&quot;$&quot;\ #,##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-5400000" spcFirstLastPara="1" vertOverflow="clip" horzOverflow="clip" vert="horz" wrap="square" lIns="36000" tIns="0" rIns="72000" bIns="108000" anchor="ctr" anchorCtr="0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Hoja4!$A$4:$A$36</c:f>
              <c:strCache>
                <c:ptCount val="32"/>
                <c:pt idx="0">
                  <c:v> T4</c:v>
                </c:pt>
                <c:pt idx="1">
                  <c:v> T7</c:v>
                </c:pt>
                <c:pt idx="2">
                  <c:v>T13</c:v>
                </c:pt>
                <c:pt idx="3">
                  <c:v> T5</c:v>
                </c:pt>
                <c:pt idx="4">
                  <c:v>T11</c:v>
                </c:pt>
                <c:pt idx="5">
                  <c:v> T8</c:v>
                </c:pt>
                <c:pt idx="6">
                  <c:v> T2</c:v>
                </c:pt>
                <c:pt idx="7">
                  <c:v> T3</c:v>
                </c:pt>
                <c:pt idx="8">
                  <c:v>T23</c:v>
                </c:pt>
                <c:pt idx="9">
                  <c:v>T10</c:v>
                </c:pt>
                <c:pt idx="10">
                  <c:v>T20</c:v>
                </c:pt>
                <c:pt idx="11">
                  <c:v> T6</c:v>
                </c:pt>
                <c:pt idx="12">
                  <c:v>T31</c:v>
                </c:pt>
                <c:pt idx="13">
                  <c:v>T21</c:v>
                </c:pt>
                <c:pt idx="14">
                  <c:v>T32</c:v>
                </c:pt>
                <c:pt idx="15">
                  <c:v>T29</c:v>
                </c:pt>
                <c:pt idx="16">
                  <c:v>T19</c:v>
                </c:pt>
                <c:pt idx="17">
                  <c:v>T14</c:v>
                </c:pt>
                <c:pt idx="18">
                  <c:v>T18</c:v>
                </c:pt>
                <c:pt idx="19">
                  <c:v> T1</c:v>
                </c:pt>
                <c:pt idx="20">
                  <c:v>T22</c:v>
                </c:pt>
                <c:pt idx="21">
                  <c:v>T24</c:v>
                </c:pt>
                <c:pt idx="22">
                  <c:v>T16</c:v>
                </c:pt>
                <c:pt idx="23">
                  <c:v> T9</c:v>
                </c:pt>
                <c:pt idx="24">
                  <c:v>T25</c:v>
                </c:pt>
                <c:pt idx="25">
                  <c:v>T26</c:v>
                </c:pt>
                <c:pt idx="26">
                  <c:v>T15</c:v>
                </c:pt>
                <c:pt idx="27">
                  <c:v>T12</c:v>
                </c:pt>
                <c:pt idx="28">
                  <c:v>T28</c:v>
                </c:pt>
                <c:pt idx="29">
                  <c:v>T30</c:v>
                </c:pt>
                <c:pt idx="30">
                  <c:v>T17</c:v>
                </c:pt>
                <c:pt idx="31">
                  <c:v>T27</c:v>
                </c:pt>
              </c:strCache>
            </c:strRef>
          </c:cat>
          <c:val>
            <c:numRef>
              <c:f>Hoja4!$B$4:$B$36</c:f>
              <c:numCache>
                <c:formatCode>_-"$"\ * #,##0_-;\-"$"\ * #,##0_-;_-"$"\ * "-"??_-;_-@_-</c:formatCode>
                <c:ptCount val="32"/>
                <c:pt idx="0">
                  <c:v>18766842.699999999</c:v>
                </c:pt>
                <c:pt idx="1">
                  <c:v>20367715.365318</c:v>
                </c:pt>
                <c:pt idx="2">
                  <c:v>21490958.474082995</c:v>
                </c:pt>
                <c:pt idx="3">
                  <c:v>22028018.92938</c:v>
                </c:pt>
                <c:pt idx="4">
                  <c:v>23617062.729552999</c:v>
                </c:pt>
                <c:pt idx="5">
                  <c:v>24759485.870767999</c:v>
                </c:pt>
                <c:pt idx="6">
                  <c:v>25077584.232464999</c:v>
                </c:pt>
                <c:pt idx="7">
                  <c:v>25950966.520778</c:v>
                </c:pt>
                <c:pt idx="8">
                  <c:v>27045590.071879994</c:v>
                </c:pt>
                <c:pt idx="9">
                  <c:v>29697752.412525002</c:v>
                </c:pt>
                <c:pt idx="10">
                  <c:v>29834029.301614001</c:v>
                </c:pt>
                <c:pt idx="11">
                  <c:v>30815449.146559998</c:v>
                </c:pt>
                <c:pt idx="12">
                  <c:v>34514551.155766003</c:v>
                </c:pt>
                <c:pt idx="13">
                  <c:v>35608369.790134996</c:v>
                </c:pt>
                <c:pt idx="14">
                  <c:v>35832901.030839995</c:v>
                </c:pt>
                <c:pt idx="15">
                  <c:v>36889048.114720002</c:v>
                </c:pt>
                <c:pt idx="16">
                  <c:v>36901061.032783002</c:v>
                </c:pt>
                <c:pt idx="17">
                  <c:v>37268355.699119993</c:v>
                </c:pt>
                <c:pt idx="18">
                  <c:v>39071920.342143007</c:v>
                </c:pt>
                <c:pt idx="19">
                  <c:v>39155939.45814801</c:v>
                </c:pt>
                <c:pt idx="20">
                  <c:v>39717206.52025</c:v>
                </c:pt>
                <c:pt idx="21">
                  <c:v>41177819.439534999</c:v>
                </c:pt>
                <c:pt idx="22">
                  <c:v>42158103.59686999</c:v>
                </c:pt>
                <c:pt idx="23">
                  <c:v>42734384.03001</c:v>
                </c:pt>
                <c:pt idx="24">
                  <c:v>46272864.139685005</c:v>
                </c:pt>
                <c:pt idx="25">
                  <c:v>47613584.620032996</c:v>
                </c:pt>
                <c:pt idx="26">
                  <c:v>48263998.576739997</c:v>
                </c:pt>
                <c:pt idx="27">
                  <c:v>49702043.889488012</c:v>
                </c:pt>
                <c:pt idx="28">
                  <c:v>50076217.462453</c:v>
                </c:pt>
                <c:pt idx="29">
                  <c:v>53435345.226543017</c:v>
                </c:pt>
                <c:pt idx="30">
                  <c:v>53854975.065225005</c:v>
                </c:pt>
                <c:pt idx="31">
                  <c:v>53991906.763919994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8-4F0E-889E-C5D83A7319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6"/>
        <c:gapDepth val="110"/>
        <c:shape val="cylinder"/>
        <c:axId val="211015087"/>
        <c:axId val="211017167"/>
        <c:axId val="0"/>
      </c:bar3DChart>
      <c:catAx>
        <c:axId val="2110150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1017167"/>
        <c:crosses val="autoZero"/>
        <c:auto val="1"/>
        <c:lblAlgn val="ctr"/>
        <c:lblOffset val="100"/>
        <c:noMultiLvlLbl val="0"/>
      </c:catAx>
      <c:valAx>
        <c:axId val="211017167"/>
        <c:scaling>
          <c:orientation val="minMax"/>
        </c:scaling>
        <c:delete val="0"/>
        <c:axPos val="l"/>
        <c:numFmt formatCode="_-&quot;$&quot;\ * #,##0_-;\-&quot;$&quot;\ * #,##0_-;_-&quot;$&quot;\ 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1015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INTERVENCION TORRES</a:t>
            </a:r>
            <a:r>
              <a:rPr lang="es-CO" baseline="0" dirty="0"/>
              <a:t> 2021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1.7004831822144462E-2"/>
          <c:y val="8.2329045977346069E-2"/>
          <c:w val="0.81147745631389201"/>
          <c:h val="0.85406675178902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'INTERVENCION TORRES'!$B$4</c:f>
              <c:strCache>
                <c:ptCount val="1"/>
                <c:pt idx="0">
                  <c:v>ENERO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2700"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'INTERVENCION TORRES'!$C$3</c:f>
              <c:strCache>
                <c:ptCount val="1"/>
                <c:pt idx="0">
                  <c:v>INTERVENCCION TORRES </c:v>
                </c:pt>
              </c:strCache>
            </c:strRef>
          </c:cat>
          <c:val>
            <c:numRef>
              <c:f>'INTERVENCION TORRES'!$C$4</c:f>
              <c:numCache>
                <c:formatCode>_("$"* #,##0_);_("$"* \(#,##0\);_("$"* "-"_);_(@_)</c:formatCode>
                <c:ptCount val="1"/>
                <c:pt idx="0">
                  <c:v>2345582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B-4199-887F-0A7EA1EDD983}"/>
            </c:ext>
          </c:extLst>
        </c:ser>
        <c:ser>
          <c:idx val="1"/>
          <c:order val="1"/>
          <c:tx>
            <c:strRef>
              <c:f>'INTERVENCION TORRES'!$B$5</c:f>
              <c:strCache>
                <c:ptCount val="1"/>
                <c:pt idx="0">
                  <c:v>FEBRERO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solidFill>
                <a:schemeClr val="accent6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'INTERVENCION TORRES'!$C$3</c:f>
              <c:strCache>
                <c:ptCount val="1"/>
                <c:pt idx="0">
                  <c:v>INTERVENCCION TORRES </c:v>
                </c:pt>
              </c:strCache>
            </c:strRef>
          </c:cat>
          <c:val>
            <c:numRef>
              <c:f>'INTERVENCION TORRES'!$C$5</c:f>
              <c:numCache>
                <c:formatCode>_("$"* #,##0_);_("$"* \(#,##0\);_("$"* "-"_);_(@_)</c:formatCode>
                <c:ptCount val="1"/>
                <c:pt idx="0">
                  <c:v>2580348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5B-4199-887F-0A7EA1EDD983}"/>
            </c:ext>
          </c:extLst>
        </c:ser>
        <c:ser>
          <c:idx val="2"/>
          <c:order val="2"/>
          <c:tx>
            <c:strRef>
              <c:f>'INTERVENCION TORRES'!$B$6</c:f>
              <c:strCache>
                <c:ptCount val="1"/>
                <c:pt idx="0">
                  <c:v>MARZO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accent3">
                    <a:lumMod val="5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4C0E-4DC3-BC3F-BCED74434A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'INTERVENCION TORRES'!$C$3</c:f>
              <c:strCache>
                <c:ptCount val="1"/>
                <c:pt idx="0">
                  <c:v>INTERVENCCION TORRES </c:v>
                </c:pt>
              </c:strCache>
            </c:strRef>
          </c:cat>
          <c:val>
            <c:numRef>
              <c:f>'INTERVENCION TORRES'!$C$6</c:f>
              <c:numCache>
                <c:formatCode>_("$"* #,##0_);_("$"* \(#,##0\);_("$"* "-"_);_(@_)</c:formatCode>
                <c:ptCount val="1"/>
                <c:pt idx="0">
                  <c:v>5083066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5B-4199-887F-0A7EA1EDD983}"/>
            </c:ext>
          </c:extLst>
        </c:ser>
        <c:ser>
          <c:idx val="3"/>
          <c:order val="3"/>
          <c:tx>
            <c:strRef>
              <c:f>'INTERVENCION TORRES'!$B$7</c:f>
              <c:strCache>
                <c:ptCount val="1"/>
                <c:pt idx="0">
                  <c:v>ABRIL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2700">
              <a:solidFill>
                <a:srgbClr val="FF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'INTERVENCION TORRES'!$C$3</c:f>
              <c:strCache>
                <c:ptCount val="1"/>
                <c:pt idx="0">
                  <c:v>INTERVENCCION TORRES </c:v>
                </c:pt>
              </c:strCache>
            </c:strRef>
          </c:cat>
          <c:val>
            <c:numRef>
              <c:f>'INTERVENCION TORRES'!$C$7</c:f>
              <c:numCache>
                <c:formatCode>_("$"* #,##0_);_("$"* \(#,##0\);_("$"* "-"_);_(@_)</c:formatCode>
                <c:ptCount val="1"/>
                <c:pt idx="0">
                  <c:v>3285037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5B-4199-887F-0A7EA1EDD983}"/>
            </c:ext>
          </c:extLst>
        </c:ser>
        <c:ser>
          <c:idx val="4"/>
          <c:order val="4"/>
          <c:tx>
            <c:strRef>
              <c:f>'INTERVENCION TORRES'!$B$8</c:f>
              <c:strCache>
                <c:ptCount val="1"/>
                <c:pt idx="0">
                  <c:v>MAYO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solidFill>
                <a:schemeClr val="accent1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'INTERVENCION TORRES'!$C$3</c:f>
              <c:strCache>
                <c:ptCount val="1"/>
                <c:pt idx="0">
                  <c:v>INTERVENCCION TORRES </c:v>
                </c:pt>
              </c:strCache>
            </c:strRef>
          </c:cat>
          <c:val>
            <c:numRef>
              <c:f>'INTERVENCION TORRES'!$C$8</c:f>
              <c:numCache>
                <c:formatCode>_("$"* #,##0_);_("$"* \(#,##0\);_("$"* "-"_);_(@_)</c:formatCode>
                <c:ptCount val="1"/>
                <c:pt idx="0">
                  <c:v>2640686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5B-4199-887F-0A7EA1EDD983}"/>
            </c:ext>
          </c:extLst>
        </c:ser>
        <c:ser>
          <c:idx val="5"/>
          <c:order val="5"/>
          <c:tx>
            <c:strRef>
              <c:f>'INTERVENCION TORRES'!$B$9</c:f>
              <c:strCache>
                <c:ptCount val="1"/>
                <c:pt idx="0">
                  <c:v>JUNIO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solidFill>
                <a:schemeClr val="accent6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'INTERVENCION TORRES'!$C$3</c:f>
              <c:strCache>
                <c:ptCount val="1"/>
                <c:pt idx="0">
                  <c:v>INTERVENCCION TORRES </c:v>
                </c:pt>
              </c:strCache>
            </c:strRef>
          </c:cat>
          <c:val>
            <c:numRef>
              <c:f>'INTERVENCION TORRES'!$C$9</c:f>
              <c:numCache>
                <c:formatCode>_("$"* #,##0_);_("$"* \(#,##0\);_("$"* "-"_);_(@_)</c:formatCode>
                <c:ptCount val="1"/>
                <c:pt idx="0">
                  <c:v>3952790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5B-4199-887F-0A7EA1EDD983}"/>
            </c:ext>
          </c:extLst>
        </c:ser>
        <c:ser>
          <c:idx val="6"/>
          <c:order val="6"/>
          <c:tx>
            <c:strRef>
              <c:f>'INTERVENCION TORRES'!$B$10</c:f>
              <c:strCache>
                <c:ptCount val="1"/>
                <c:pt idx="0">
                  <c:v>JULIO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28575">
              <a:solidFill>
                <a:srgbClr val="FFC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28575">
                <a:solidFill>
                  <a:srgbClr val="FFC00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C0E-4DC3-BC3F-BCED74434A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'INTERVENCION TORRES'!$C$3</c:f>
              <c:strCache>
                <c:ptCount val="1"/>
                <c:pt idx="0">
                  <c:v>INTERVENCCION TORRES </c:v>
                </c:pt>
              </c:strCache>
            </c:strRef>
          </c:cat>
          <c:val>
            <c:numRef>
              <c:f>'INTERVENCION TORRES'!$C$10</c:f>
              <c:numCache>
                <c:formatCode>_("$"* #,##0_);_("$"* \(#,##0\);_("$"* "-"_);_(@_)</c:formatCode>
                <c:ptCount val="1"/>
                <c:pt idx="0">
                  <c:v>5512899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5B-4199-887F-0A7EA1EDD983}"/>
            </c:ext>
          </c:extLst>
        </c:ser>
        <c:ser>
          <c:idx val="7"/>
          <c:order val="7"/>
          <c:tx>
            <c:strRef>
              <c:f>'INTERVENCION TORRES'!$B$11</c:f>
              <c:strCache>
                <c:ptCount val="1"/>
                <c:pt idx="0">
                  <c:v>AGOSTO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'INTERVENCION TORRES'!$C$3</c:f>
              <c:strCache>
                <c:ptCount val="1"/>
                <c:pt idx="0">
                  <c:v>INTERVENCCION TORRES </c:v>
                </c:pt>
              </c:strCache>
            </c:strRef>
          </c:cat>
          <c:val>
            <c:numRef>
              <c:f>'INTERVENCION TORRES'!$C$11</c:f>
              <c:numCache>
                <c:formatCode>_("$"* #,##0_);_("$"* \(#,##0\);_("$"* "-"_);_(@_)</c:formatCode>
                <c:ptCount val="1"/>
                <c:pt idx="0">
                  <c:v>3243284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B5B-4199-887F-0A7EA1EDD983}"/>
            </c:ext>
          </c:extLst>
        </c:ser>
        <c:ser>
          <c:idx val="8"/>
          <c:order val="8"/>
          <c:tx>
            <c:strRef>
              <c:f>'INTERVENCION TORRES'!$B$12</c:f>
              <c:strCache>
                <c:ptCount val="1"/>
                <c:pt idx="0">
                  <c:v>SEPTIEMBRE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'INTERVENCION TORRES'!$C$3</c:f>
              <c:strCache>
                <c:ptCount val="1"/>
                <c:pt idx="0">
                  <c:v>INTERVENCCION TORRES </c:v>
                </c:pt>
              </c:strCache>
            </c:strRef>
          </c:cat>
          <c:val>
            <c:numRef>
              <c:f>'INTERVENCION TORRES'!$C$12</c:f>
              <c:numCache>
                <c:formatCode>_("$"* #,##0_);_("$"* \(#,##0\);_("$"* "-"_);_(@_)</c:formatCode>
                <c:ptCount val="1"/>
                <c:pt idx="0">
                  <c:v>5668585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5B-4199-887F-0A7EA1EDD983}"/>
            </c:ext>
          </c:extLst>
        </c:ser>
        <c:ser>
          <c:idx val="9"/>
          <c:order val="9"/>
          <c:tx>
            <c:strRef>
              <c:f>'INTERVENCION TORRES'!$B$13</c:f>
              <c:strCache>
                <c:ptCount val="1"/>
                <c:pt idx="0">
                  <c:v>OCTUBRE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'INTERVENCION TORRES'!$C$3</c:f>
              <c:strCache>
                <c:ptCount val="1"/>
                <c:pt idx="0">
                  <c:v>INTERVENCCION TORRES </c:v>
                </c:pt>
              </c:strCache>
            </c:strRef>
          </c:cat>
          <c:val>
            <c:numRef>
              <c:f>'INTERVENCION TORRES'!$C$13</c:f>
              <c:numCache>
                <c:formatCode>_("$"* #,##0_);_("$"* \(#,##0\);_("$"* "-"_);_(@_)</c:formatCode>
                <c:ptCount val="1"/>
                <c:pt idx="0">
                  <c:v>3930877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B5B-4199-887F-0A7EA1EDD983}"/>
            </c:ext>
          </c:extLst>
        </c:ser>
        <c:ser>
          <c:idx val="10"/>
          <c:order val="10"/>
          <c:tx>
            <c:strRef>
              <c:f>'INTERVENCION TORRES'!$B$14</c:f>
              <c:strCache>
                <c:ptCount val="1"/>
                <c:pt idx="0">
                  <c:v>NOVIEMBRE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99FF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C0E-4DC3-BC3F-BCED74434A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'INTERVENCION TORRES'!$C$3</c:f>
              <c:strCache>
                <c:ptCount val="1"/>
                <c:pt idx="0">
                  <c:v>INTERVENCCION TORRES </c:v>
                </c:pt>
              </c:strCache>
            </c:strRef>
          </c:cat>
          <c:val>
            <c:numRef>
              <c:f>'INTERVENCION TORRES'!$C$14</c:f>
              <c:numCache>
                <c:formatCode>_("$"* #,##0_);_("$"* \(#,##0\);_("$"* "-"_);_(@_)</c:formatCode>
                <c:ptCount val="1"/>
                <c:pt idx="0">
                  <c:v>7409866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B5B-4199-887F-0A7EA1EDD983}"/>
            </c:ext>
          </c:extLst>
        </c:ser>
        <c:ser>
          <c:idx val="11"/>
          <c:order val="11"/>
          <c:tx>
            <c:strRef>
              <c:f>'INTERVENCION TORRES'!$B$15</c:f>
              <c:strCache>
                <c:ptCount val="1"/>
                <c:pt idx="0">
                  <c:v>DICIEMBRE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solidFill>
                  <a:srgbClr val="FFFF0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B5B-4199-887F-0A7EA1EDD9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'INTERVENCION TORRES'!$C$3</c:f>
              <c:strCache>
                <c:ptCount val="1"/>
                <c:pt idx="0">
                  <c:v>INTERVENCCION TORRES </c:v>
                </c:pt>
              </c:strCache>
            </c:strRef>
          </c:cat>
          <c:val>
            <c:numRef>
              <c:f>'INTERVENCION TORRES'!$C$15</c:f>
              <c:numCache>
                <c:formatCode>_("$"* #,##0_);_("$"* \(#,##0\);_("$"* "-"_);_(@_)</c:formatCode>
                <c:ptCount val="1"/>
                <c:pt idx="0">
                  <c:v>8701322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B5B-4199-887F-0A7EA1EDD9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03794320"/>
        <c:axId val="303795984"/>
      </c:barChart>
      <c:catAx>
        <c:axId val="303794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3795984"/>
        <c:crosses val="autoZero"/>
        <c:auto val="1"/>
        <c:lblAlgn val="ctr"/>
        <c:lblOffset val="100"/>
        <c:noMultiLvlLbl val="0"/>
      </c:catAx>
      <c:valAx>
        <c:axId val="303795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379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5A01E-E26B-455B-BA69-F6F7F9921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91E4AA-1CE5-4FC7-BBE8-C5573A7E6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E31373-13AD-462C-8515-038B66D9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D323A3-0139-4668-989C-2238935F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1AB502-BAB2-4E5B-974E-70525D49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EC738-480F-4D6A-827D-ADC36F1A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A46811-9E09-4D1D-A628-B4364D1C5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DADCB-0D76-43B1-A43C-63A852FD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5973D1-006F-47D5-9061-7BD929258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CB88D1-38BB-4571-A9E8-3C4EC2AB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9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2AF5A6-88EE-4464-8B18-B46EAA80A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DA1459-723C-4114-B202-43EFFE6AF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C4E9CF-2648-4C92-AD10-EC7EC3C1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67ACC3-919D-4B79-8799-8D1F7B8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F42F2-0A83-4015-8208-6870CD12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5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0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08EAF-6BE1-4398-83FD-0A267AD9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E720B-DC3F-49FA-9820-6479B0F00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C4887F-359D-4AF2-BADB-D8BA9D68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9D3AD5-9B11-487E-B4F1-31AE4179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C3214E-7DEE-401C-825F-2886AA32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6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C8178-6927-4E3B-9291-94573C07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91C35C-DD84-431B-B03D-01F2EB846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FDFFE-FED2-4E78-A16B-25E711EF1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32C7CD-964F-4EBA-A140-2E7AA469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D9AF6-637B-4DC6-BA50-E34D9C89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8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47C15-1DBD-434C-BA95-BA377C41A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C69047-EB0C-4BA7-BAE0-77AA177B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CF19BF-39E0-43E9-A9ED-2EFFA9ABB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55B448-4EB9-4D69-ABB4-07A80849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686534-92BB-4A68-9764-B1B318B5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2FDAAE-D1CF-416C-A76E-94D6F9B0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6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9260E-425D-4936-B8E8-E883C004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AF839C-033C-42D1-86F4-16A10FED2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0F4710-E960-4BB1-AE83-2AF6C939F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781F5B-6DC8-44C4-A111-C5F1C249F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424338-6445-4759-8725-2D38C599B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8C05C2-FC6E-4D62-BBDB-A2F9196E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12CFD6-A051-44B8-BCFD-AB027F111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C65007-04F9-4517-A86B-03661F55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0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82CAF-5C05-438C-A9CD-7DC49D17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04E98E-5920-4C01-8D40-2C95EED9C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6CC677-8F6A-4D3E-8B60-A6959748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F35BB2-4F88-4650-B85A-D15F471F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2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CE0CE04-200D-4B9D-B7D2-4AE27CB5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4A5A84-E7E3-4498-84EE-13C5D547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01EF33-65F1-4A9A-BB1B-54B9FE8B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8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16245-CB14-4F72-949F-03E5CEA0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BA49F1-7F92-440A-8834-3A18FFCC8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C1C555-688E-4931-BBCD-5AF7C3A2C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5A815D-00DA-46F8-96EA-AB2CD71C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EBCD9B-C826-49E5-BD13-B3B62C47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684722-C26B-4D6F-BE6C-9C5888F4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3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9380D-93BC-47B7-A97E-5D505E0C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CA3DCB-6A76-4F43-B5DC-A63CF342D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657E5-2CCE-4738-8FE3-0FFB187D1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C59CCA-F1CA-4254-BCEE-3889FA36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3/30/2022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4DDDE9-D140-4DFB-9190-E5F607D5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1F78BA-B2AB-4F9D-A6D4-04222A0D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1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841B21-6557-425B-B0F7-75026715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4666AF-BFC5-4FDA-A63E-22C7FAF3F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C91BAE-652D-4EEC-AAEA-AC85FC2E5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2C302E-D239-47A5-A823-8DF3A85D3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E932B1-D100-4976-8A58-8A363A24C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4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9F7F6-0CD4-46E0-88A5-067A9AA4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244009"/>
            <a:ext cx="10351752" cy="3051544"/>
          </a:xfrm>
        </p:spPr>
        <p:txBody>
          <a:bodyPr>
            <a:normAutofit/>
            <a:scene3d>
              <a:camera prst="obliqueBottom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MX" sz="6600" b="1" cap="none" dirty="0">
                <a:ln w="0">
                  <a:noFill/>
                </a:ln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GESTION ADMINISTRACION AÑO 2021</a:t>
            </a:r>
            <a:endParaRPr lang="es-CO" sz="6600" b="1" cap="none" dirty="0">
              <a:ln w="0">
                <a:noFill/>
              </a:ln>
              <a:solidFill>
                <a:srgbClr val="C0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1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  <a14:imgEffect>
                      <a14:brightnessContrast bright="31000" contrast="50000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CF959CE-FEF0-4C36-9648-10A12CA58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1250">
                        <a14:foregroundMark x1="55694" y1="35833" x2="55694" y2="35833"/>
                        <a14:foregroundMark x1="63194" y1="46944" x2="63194" y2="46944"/>
                        <a14:foregroundMark x1="66389" y1="50833" x2="66389" y2="50833"/>
                        <a14:foregroundMark x1="82361" y1="50000" x2="82361" y2="50000"/>
                        <a14:foregroundMark x1="87500" y1="42222" x2="87500" y2="42222"/>
                        <a14:foregroundMark x1="91250" y1="31944" x2="91250" y2="31944"/>
                        <a14:foregroundMark x1="88194" y1="54444" x2="88194" y2="54444"/>
                        <a14:foregroundMark x1="73194" y1="77222" x2="73194" y2="77222"/>
                        <a14:foregroundMark x1="33333" y1="71389" x2="33333" y2="71389"/>
                        <a14:foregroundMark x1="51111" y1="23889" x2="51111" y2="23889"/>
                        <a14:foregroundMark x1="24722" y1="29444" x2="24722" y2="29444"/>
                        <a14:foregroundMark x1="36250" y1="24167" x2="36250" y2="24167"/>
                        <a14:foregroundMark x1="44861" y1="34722" x2="44861" y2="34722"/>
                        <a14:foregroundMark x1="38194" y1="50278" x2="38194" y2="50278"/>
                        <a14:foregroundMark x1="49306" y1="47222" x2="49306" y2="47222"/>
                        <a14:foregroundMark x1="43056" y1="76111" x2="43056" y2="76111"/>
                        <a14:foregroundMark x1="10972" y1="61389" x2="10972" y2="61389"/>
                        <a14:foregroundMark x1="10556" y1="47222" x2="10556" y2="47222"/>
                        <a14:foregroundMark x1="49861" y1="21389" x2="49861" y2="21389"/>
                        <a14:foregroundMark x1="52500" y1="22500" x2="52500" y2="22500"/>
                        <a14:foregroundMark x1="52500" y1="22500" x2="52500" y2="22500"/>
                        <a14:foregroundMark x1="66389" y1="71389" x2="66389" y2="71389"/>
                        <a14:foregroundMark x1="50556" y1="81111" x2="50556" y2="81111"/>
                        <a14:foregroundMark x1="76250" y1="67222" x2="76250" y2="67222"/>
                        <a14:foregroundMark x1="32361" y1="36389" x2="32361" y2="36389"/>
                        <a14:foregroundMark x1="50139" y1="26389" x2="50139" y2="26389"/>
                        <a14:foregroundMark x1="50139" y1="26389" x2="50139" y2="26389"/>
                        <a14:foregroundMark x1="53472" y1="22222" x2="53472" y2="22222"/>
                        <a14:foregroundMark x1="86389" y1="62778" x2="86389" y2="62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474" y="204537"/>
            <a:ext cx="12011526" cy="6424863"/>
          </a:xfrm>
        </p:spPr>
      </p:pic>
    </p:spTree>
    <p:extLst>
      <p:ext uri="{BB962C8B-B14F-4D97-AF65-F5344CB8AC3E}">
        <p14:creationId xmlns:p14="http://schemas.microsoft.com/office/powerpoint/2010/main" val="30621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99C61BE9-E578-4A3D-AFA3-EB1CE975662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62195304"/>
              </p:ext>
            </p:extLst>
          </p:nvPr>
        </p:nvGraphicFramePr>
        <p:xfrm>
          <a:off x="1307804" y="297711"/>
          <a:ext cx="9757144" cy="656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82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EA3550D-EF6F-4071-9F3E-BCB6A1897A8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1568904"/>
              </p:ext>
            </p:extLst>
          </p:nvPr>
        </p:nvGraphicFramePr>
        <p:xfrm>
          <a:off x="285306" y="499730"/>
          <a:ext cx="11621388" cy="5858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390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0E80C0A-F065-41B9-A822-94C42A8551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768340"/>
              </p:ext>
            </p:extLst>
          </p:nvPr>
        </p:nvGraphicFramePr>
        <p:xfrm>
          <a:off x="361507" y="228601"/>
          <a:ext cx="11504428" cy="6388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0815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4D5CBBC-E79C-4A13-9C17-A1F29033C2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078748"/>
              </p:ext>
            </p:extLst>
          </p:nvPr>
        </p:nvGraphicFramePr>
        <p:xfrm>
          <a:off x="191387" y="147970"/>
          <a:ext cx="2685940" cy="6562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Worksheet" r:id="rId3" imgW="2600325" imgH="5838944" progId="Excel.Sheet.12">
                  <p:embed/>
                </p:oleObj>
              </mc:Choice>
              <mc:Fallback>
                <p:oleObj name="Worksheet" r:id="rId3" imgW="2600325" imgH="58389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387" y="147970"/>
                        <a:ext cx="2685940" cy="6562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E7E308F7-D62B-47EA-8192-DCD4491D498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61708537"/>
              </p:ext>
            </p:extLst>
          </p:nvPr>
        </p:nvGraphicFramePr>
        <p:xfrm>
          <a:off x="2877326" y="147969"/>
          <a:ext cx="9314674" cy="6562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73229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9C3C638-D4DC-41E9-9605-B2BAB2BB3C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853124"/>
              </p:ext>
            </p:extLst>
          </p:nvPr>
        </p:nvGraphicFramePr>
        <p:xfrm>
          <a:off x="446567" y="563524"/>
          <a:ext cx="10898373" cy="59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6688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4A368C-D78A-47CA-944E-D981C0874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4278" y="2364206"/>
            <a:ext cx="7481962" cy="4638173"/>
          </a:xfrm>
          <a:prstGeom prst="rect">
            <a:avLst/>
          </a:prstGeom>
        </p:spPr>
      </p:pic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19522B39-891E-4EE4-8AF6-99DD93AF6F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852502"/>
              </p:ext>
            </p:extLst>
          </p:nvPr>
        </p:nvGraphicFramePr>
        <p:xfrm>
          <a:off x="5991727" y="126331"/>
          <a:ext cx="4900046" cy="659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Worksheet" r:id="rId6" imgW="3495675" imgH="4410194" progId="Excel.Sheet.12">
                  <p:embed/>
                </p:oleObj>
              </mc:Choice>
              <mc:Fallback>
                <p:oleObj name="Worksheet" r:id="rId6" imgW="3495675" imgH="44101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91727" y="126331"/>
                        <a:ext cx="4900046" cy="6593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A7F4F3DD-3C27-4279-9F56-20D30A4C9B8D}"/>
              </a:ext>
            </a:extLst>
          </p:cNvPr>
          <p:cNvSpPr/>
          <p:nvPr/>
        </p:nvSpPr>
        <p:spPr>
          <a:xfrm>
            <a:off x="303611" y="231839"/>
            <a:ext cx="52938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s-ES" sz="3600" b="1" i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ESTADO DE CUENTA SERVIFUTURO AMBIENTES LIMITADA </a:t>
            </a:r>
          </a:p>
        </p:txBody>
      </p:sp>
    </p:spTree>
    <p:extLst>
      <p:ext uri="{BB962C8B-B14F-4D97-AF65-F5344CB8AC3E}">
        <p14:creationId xmlns:p14="http://schemas.microsoft.com/office/powerpoint/2010/main" val="2293995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2814F-81E8-411D-97E5-555F5060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024"/>
            <a:ext cx="10515600" cy="6874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i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ESTADO DE CUENTA PRISMA SEGURIDAD</a:t>
            </a:r>
            <a:br>
              <a:rPr lang="es-ES" sz="4400" b="1" i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es-CO" dirty="0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A964AD6A-3E1B-4478-85B4-44E38E956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420331"/>
              </p:ext>
            </p:extLst>
          </p:nvPr>
        </p:nvGraphicFramePr>
        <p:xfrm>
          <a:off x="520994" y="4109485"/>
          <a:ext cx="11057862" cy="259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Worksheet" r:id="rId3" imgW="9067800" imgH="2447806" progId="Excel.Sheet.12">
                  <p:embed/>
                </p:oleObj>
              </mc:Choice>
              <mc:Fallback>
                <p:oleObj name="Worksheet" r:id="rId3" imgW="9067800" imgH="24478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994" y="4109485"/>
                        <a:ext cx="11057862" cy="2599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id="{C52E60B9-BD3E-4096-8DF2-96F703CD8F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20995" y="900262"/>
            <a:ext cx="11057862" cy="2970583"/>
          </a:xfrm>
        </p:spPr>
      </p:pic>
    </p:spTree>
    <p:extLst>
      <p:ext uri="{BB962C8B-B14F-4D97-AF65-F5344CB8AC3E}">
        <p14:creationId xmlns:p14="http://schemas.microsoft.com/office/powerpoint/2010/main" val="29651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F90716-1ABE-4E57-9D1E-4BCC94C71D3F}"/>
              </a:ext>
            </a:extLst>
          </p:cNvPr>
          <p:cNvSpPr txBox="1"/>
          <p:nvPr/>
        </p:nvSpPr>
        <p:spPr>
          <a:xfrm>
            <a:off x="999461" y="522124"/>
            <a:ext cx="109196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i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ESTADO DE CUENTA NOVA SEGURIDAD PRIVADA LTDA</a:t>
            </a:r>
            <a:br>
              <a:rPr lang="es-ES" sz="3600" b="1" i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es-CO" sz="3600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7A4724D7-69D8-4370-9889-6E949F5AA7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039647"/>
              </p:ext>
            </p:extLst>
          </p:nvPr>
        </p:nvGraphicFramePr>
        <p:xfrm>
          <a:off x="1166813" y="1722438"/>
          <a:ext cx="10025062" cy="188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Worksheet" r:id="rId3" imgW="20354925" imgH="2476381" progId="Excel.Sheet.12">
                  <p:embed/>
                </p:oleObj>
              </mc:Choice>
              <mc:Fallback>
                <p:oleObj name="Worksheet" r:id="rId3" imgW="20354925" imgH="24763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6813" y="1722438"/>
                        <a:ext cx="10025062" cy="188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F8F5F547-56CA-45D9-89BA-933CE1911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142922"/>
              </p:ext>
            </p:extLst>
          </p:nvPr>
        </p:nvGraphicFramePr>
        <p:xfrm>
          <a:off x="1166813" y="4005263"/>
          <a:ext cx="10025062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Worksheet" r:id="rId5" imgW="11020425" imgH="2771775" progId="Excel.Sheet.12">
                  <p:embed/>
                </p:oleObj>
              </mc:Choice>
              <mc:Fallback>
                <p:oleObj name="Worksheet" r:id="rId5" imgW="11020425" imgH="27717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6813" y="4005263"/>
                        <a:ext cx="10025062" cy="197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9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sentación Ciudad Caribe Mz 15 (2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Ciudad Caribe Mz 15 (2)</Template>
  <TotalTime>1289</TotalTime>
  <Words>85</Words>
  <Application>Microsoft Office PowerPoint</Application>
  <PresentationFormat>Panorámica</PresentationFormat>
  <Paragraphs>30</Paragraphs>
  <Slides>10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Presentación Ciudad Caribe Mz 15 (2)</vt:lpstr>
      <vt:lpstr>Worksheet</vt:lpstr>
      <vt:lpstr>GESTION ADMINISTRACION AÑO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ESTADO DE CUENTA PRISMA SEGURIDAD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 CIUDAD CARIBE</dc:creator>
  <cp:lastModifiedBy>ADM CIUDAD CARIBE</cp:lastModifiedBy>
  <cp:revision>36</cp:revision>
  <dcterms:created xsi:type="dcterms:W3CDTF">2021-03-29T19:21:37Z</dcterms:created>
  <dcterms:modified xsi:type="dcterms:W3CDTF">2022-03-30T19:15:52Z</dcterms:modified>
</cp:coreProperties>
</file>